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Lato" panose="020B0604020202020204" charset="0"/>
      <p:regular r:id="rId21"/>
      <p:bold r:id="rId22"/>
      <p:italic r:id="rId23"/>
      <p:boldItalic r:id="rId24"/>
    </p:embeddedFont>
    <p:embeddedFont>
      <p:font typeface="Verdana" panose="020B0604030504040204" pitchFamily="34" charset="0"/>
      <p:regular r:id="rId25"/>
      <p:bold r:id="rId26"/>
      <p:italic r:id="rId27"/>
      <p:boldItalic r:id="rId28"/>
    </p:embeddedFont>
    <p:embeddedFont>
      <p:font typeface="Calibri Light" panose="020F0302020204030204" pitchFamily="34" charset="0"/>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009999"/>
    <a:srgbClr val="990033"/>
    <a:srgbClr val="CC0066"/>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3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c7add48e7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c7add48e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c7add48e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c7add48e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c7add48e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c7add48e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c7add48e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c7add48e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c7add48e7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c7add48e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c7add48e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c7add48e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c7add48e7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c7add48e7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5174-B844-4F29-B843-4CD6671C8D2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C3F181A-3DED-4F32-A05B-E1ED735FD68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A76E79-6CDA-4C7A-B9BA-FB4486597DF7}"/>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5" name="Footer Placeholder 4">
            <a:extLst>
              <a:ext uri="{FF2B5EF4-FFF2-40B4-BE49-F238E27FC236}">
                <a16:creationId xmlns:a16="http://schemas.microsoft.com/office/drawing/2014/main" id="{06B56F78-EFF5-412D-8743-AA230D94D4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D276DA-BF0B-4306-B9DC-FACA32B807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65900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55B7-57AB-4C2D-96AD-32E8C8D0BB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6C4B8D-D2F8-4B16-A21C-32E5B573D2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DADC23-C561-46C2-8C16-A52E812B41A2}"/>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5" name="Footer Placeholder 4">
            <a:extLst>
              <a:ext uri="{FF2B5EF4-FFF2-40B4-BE49-F238E27FC236}">
                <a16:creationId xmlns:a16="http://schemas.microsoft.com/office/drawing/2014/main" id="{E93004E7-EE23-44D3-A059-511398E76C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ACB37A-CFAB-49C0-998B-1F29E413F9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15114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406A-6537-4E45-B263-2009E4DFB0F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E04001-F2CE-42B3-858A-069A496BC90A}"/>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C042BA-AF9F-4EAC-9E46-D6F727A9DCAC}"/>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5" name="Footer Placeholder 4">
            <a:extLst>
              <a:ext uri="{FF2B5EF4-FFF2-40B4-BE49-F238E27FC236}">
                <a16:creationId xmlns:a16="http://schemas.microsoft.com/office/drawing/2014/main" id="{CCA7229E-6105-4FF2-AD57-738FC7F18D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ED30A-F6B3-4256-ACF3-5D3D538122E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82231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5831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0A6D-9C46-4B74-8787-A7F0EECAC4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96FB65-3A76-498A-A1DF-7641956337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FC1F93-9247-4D05-B897-5747CD7C4B75}"/>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5" name="Footer Placeholder 4">
            <a:extLst>
              <a:ext uri="{FF2B5EF4-FFF2-40B4-BE49-F238E27FC236}">
                <a16:creationId xmlns:a16="http://schemas.microsoft.com/office/drawing/2014/main" id="{5F79F494-8460-4FB9-A93C-131720D650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7A12A4-168F-42C9-8E22-BD2BDF95DA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49619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8FF4-9D3F-4907-AFAB-EFF9655192C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9B72EF-FF79-4477-B950-CEE336E955A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4C4527-F031-4F97-94E0-1E0BDB841BC3}"/>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5" name="Footer Placeholder 4">
            <a:extLst>
              <a:ext uri="{FF2B5EF4-FFF2-40B4-BE49-F238E27FC236}">
                <a16:creationId xmlns:a16="http://schemas.microsoft.com/office/drawing/2014/main" id="{76E87F20-1069-4445-BFCB-74318D0ACC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591F7E-FB51-405B-8EB5-6B863E7692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4913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9867-E74B-45FD-BC34-798491A420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762AB8-14A0-4E84-A244-F477A12DD324}"/>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169B9C-A97E-4E85-98B4-16FBF67D9C0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6A74C2-EE65-410E-8CCF-A1C43C7F2C33}"/>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6" name="Footer Placeholder 5">
            <a:extLst>
              <a:ext uri="{FF2B5EF4-FFF2-40B4-BE49-F238E27FC236}">
                <a16:creationId xmlns:a16="http://schemas.microsoft.com/office/drawing/2014/main" id="{AE03B7A6-18AF-4265-A2F9-28BD268A4B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78042E-3EFD-4635-A240-88D07A5561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85275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FBD8-31AC-4ACC-9BF8-36B02BA5C2CF}"/>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B21019-9E9F-4370-AD9A-9A998C8E827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A69042E-0361-462D-B581-30A67C1834A8}"/>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886111-5167-454A-9E09-3B79CFE568D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65A484C-4C05-4299-BCFD-A4DD88984FF3}"/>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14CC0B-4FCF-4593-8AC1-81E940F8DE44}"/>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8" name="Footer Placeholder 7">
            <a:extLst>
              <a:ext uri="{FF2B5EF4-FFF2-40B4-BE49-F238E27FC236}">
                <a16:creationId xmlns:a16="http://schemas.microsoft.com/office/drawing/2014/main" id="{0EC2EDD0-CBBE-43D4-A869-4C137D6E2E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2259E3-AD04-489D-8253-2BBA68E520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21069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191DD-A23C-4EE9-A400-5334481AC0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17EDF1-AEC0-4464-83D5-7E1621587CD8}"/>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4" name="Footer Placeholder 3">
            <a:extLst>
              <a:ext uri="{FF2B5EF4-FFF2-40B4-BE49-F238E27FC236}">
                <a16:creationId xmlns:a16="http://schemas.microsoft.com/office/drawing/2014/main" id="{13FAA9BD-798E-4F86-B0A7-72E46A78077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D6313C-33A9-4A50-8DEA-718817570D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52220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B0BAF-FA25-4420-BBA9-19F9F536871D}"/>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3" name="Footer Placeholder 2">
            <a:extLst>
              <a:ext uri="{FF2B5EF4-FFF2-40B4-BE49-F238E27FC236}">
                <a16:creationId xmlns:a16="http://schemas.microsoft.com/office/drawing/2014/main" id="{F0254785-469C-45DC-B839-7FF42CB0C0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CFBC55-4BE4-44C0-B464-59CE065203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043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4797-8453-4148-93E9-B0479E7BBB4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8107B1-4E80-42F5-A7B6-749F68C7A1C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9661AB-7B71-445C-96F2-2360659B8A3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05DBBFE-E697-4230-A7AD-DFAE47A5C0AB}"/>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6" name="Footer Placeholder 5">
            <a:extLst>
              <a:ext uri="{FF2B5EF4-FFF2-40B4-BE49-F238E27FC236}">
                <a16:creationId xmlns:a16="http://schemas.microsoft.com/office/drawing/2014/main" id="{EB591ED7-E6AB-4D8F-B7C9-227663478A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360986-4E0C-40FB-BB4D-656EE16621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3155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894D-CF82-4FFE-BEA3-C48FA12C9A3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F266C6-B21F-4128-B448-3173986532F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7416B7DE-6D44-4F7E-B03B-1F22DD0431E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6C31B16-8E0A-4799-91AF-3480510F4937}"/>
              </a:ext>
            </a:extLst>
          </p:cNvPr>
          <p:cNvSpPr>
            <a:spLocks noGrp="1"/>
          </p:cNvSpPr>
          <p:nvPr>
            <p:ph type="dt" sz="half" idx="10"/>
          </p:nvPr>
        </p:nvSpPr>
        <p:spPr/>
        <p:txBody>
          <a:bodyPr/>
          <a:lstStyle/>
          <a:p>
            <a:fld id="{741E2B2E-E382-4369-8583-BD38997E3F59}" type="datetimeFigureOut">
              <a:rPr lang="en-IN" smtClean="0"/>
              <a:t>20-11-2020</a:t>
            </a:fld>
            <a:endParaRPr lang="en-IN"/>
          </a:p>
        </p:txBody>
      </p:sp>
      <p:sp>
        <p:nvSpPr>
          <p:cNvPr id="6" name="Footer Placeholder 5">
            <a:extLst>
              <a:ext uri="{FF2B5EF4-FFF2-40B4-BE49-F238E27FC236}">
                <a16:creationId xmlns:a16="http://schemas.microsoft.com/office/drawing/2014/main" id="{0CB3731A-B6F6-4376-94D8-FB24AD3DED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EA196E-43B8-4AFB-908F-20206DD9DE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4364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903B86-0353-4BBE-B9A4-6F0F585078C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4E6761-DD26-446E-93C4-86A360228E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51E0D4-1A1C-4927-8E91-4B776163778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41E2B2E-E382-4369-8583-BD38997E3F59}" type="datetimeFigureOut">
              <a:rPr lang="en-IN" smtClean="0"/>
              <a:t>20-11-2020</a:t>
            </a:fld>
            <a:endParaRPr lang="en-IN"/>
          </a:p>
        </p:txBody>
      </p:sp>
      <p:sp>
        <p:nvSpPr>
          <p:cNvPr id="5" name="Footer Placeholder 4">
            <a:extLst>
              <a:ext uri="{FF2B5EF4-FFF2-40B4-BE49-F238E27FC236}">
                <a16:creationId xmlns:a16="http://schemas.microsoft.com/office/drawing/2014/main" id="{4D207E98-CF31-45F9-ACC2-90E27A65969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E7C9B5-38C4-4DE8-A6CF-2999C575E9A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3757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487680" y="401850"/>
            <a:ext cx="7986545" cy="15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rgbClr val="0070C0"/>
                </a:solidFill>
              </a:rPr>
              <a:t>FACIAL RECOGNITION ATTENDANCE </a:t>
            </a:r>
            <a:endParaRPr u="sng" dirty="0">
              <a:solidFill>
                <a:srgbClr val="0070C0"/>
              </a:solidFill>
            </a:endParaRPr>
          </a:p>
          <a:p>
            <a:pPr marL="0" lvl="0" indent="0" algn="l" rtl="0">
              <a:spcBef>
                <a:spcPts val="0"/>
              </a:spcBef>
              <a:spcAft>
                <a:spcPts val="0"/>
              </a:spcAft>
              <a:buNone/>
            </a:pPr>
            <a:r>
              <a:rPr lang="en" u="sng" dirty="0">
                <a:solidFill>
                  <a:srgbClr val="0070C0"/>
                </a:solidFill>
              </a:rPr>
              <a:t>SYSTEM</a:t>
            </a:r>
            <a:endParaRPr u="sng" dirty="0">
              <a:solidFill>
                <a:srgbClr val="0070C0"/>
              </a:solidFill>
            </a:endParaRPr>
          </a:p>
        </p:txBody>
      </p:sp>
      <p:sp>
        <p:nvSpPr>
          <p:cNvPr id="135" name="Google Shape;135;p13"/>
          <p:cNvSpPr txBox="1">
            <a:spLocks noGrp="1"/>
          </p:cNvSpPr>
          <p:nvPr>
            <p:ph type="subTitle" idx="1"/>
          </p:nvPr>
        </p:nvSpPr>
        <p:spPr>
          <a:xfrm>
            <a:off x="6081590" y="3901678"/>
            <a:ext cx="3956490" cy="12418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SUBMITTED BY-</a:t>
            </a:r>
            <a:endParaRPr sz="1400" dirty="0"/>
          </a:p>
          <a:p>
            <a:pPr marL="0" lvl="0" indent="0" algn="l" rtl="0">
              <a:spcBef>
                <a:spcPts val="0"/>
              </a:spcBef>
              <a:spcAft>
                <a:spcPts val="0"/>
              </a:spcAft>
              <a:buNone/>
            </a:pPr>
            <a:r>
              <a:rPr lang="en" sz="1400" dirty="0"/>
              <a:t>Shashank Verma-RA1811027010050</a:t>
            </a:r>
            <a:endParaRPr sz="1400" dirty="0"/>
          </a:p>
          <a:p>
            <a:pPr marL="0" lvl="0" indent="0" algn="l" rtl="0">
              <a:spcBef>
                <a:spcPts val="0"/>
              </a:spcBef>
              <a:spcAft>
                <a:spcPts val="0"/>
              </a:spcAft>
              <a:buNone/>
            </a:pPr>
            <a:r>
              <a:rPr lang="en" sz="1400" dirty="0"/>
              <a:t>Bikrant Sen-RA1811027010045</a:t>
            </a:r>
            <a:endParaRPr sz="1400" dirty="0"/>
          </a:p>
          <a:p>
            <a:pPr marL="0" lvl="0" indent="0" algn="l" rtl="0">
              <a:spcBef>
                <a:spcPts val="0"/>
              </a:spcBef>
              <a:spcAft>
                <a:spcPts val="0"/>
              </a:spcAft>
              <a:buNone/>
            </a:pPr>
            <a:r>
              <a:rPr lang="en" sz="1400" dirty="0"/>
              <a:t>UNDER GUIDANCE OF-</a:t>
            </a:r>
            <a:endParaRPr sz="1400" dirty="0"/>
          </a:p>
          <a:p>
            <a:pPr marL="0" lvl="0" indent="0" algn="l" rtl="0">
              <a:spcBef>
                <a:spcPts val="0"/>
              </a:spcBef>
              <a:spcAft>
                <a:spcPts val="0"/>
              </a:spcAft>
              <a:buNone/>
            </a:pPr>
            <a:r>
              <a:rPr lang="en" sz="1400" b="1" u="sng" dirty="0"/>
              <a:t>Ms. Briskilal J</a:t>
            </a:r>
            <a:endParaRPr sz="1400" b="1" u="sng"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EA9EA6-46DD-466E-95A9-D1A286B25163}"/>
              </a:ext>
            </a:extLst>
          </p:cNvPr>
          <p:cNvPicPr>
            <a:picLocks noChangeAspect="1"/>
          </p:cNvPicPr>
          <p:nvPr/>
        </p:nvPicPr>
        <p:blipFill>
          <a:blip r:embed="rId2"/>
          <a:stretch>
            <a:fillRect/>
          </a:stretch>
        </p:blipFill>
        <p:spPr>
          <a:xfrm>
            <a:off x="531948" y="233419"/>
            <a:ext cx="8080103" cy="4548493"/>
          </a:xfrm>
          <a:prstGeom prst="rect">
            <a:avLst/>
          </a:prstGeom>
        </p:spPr>
      </p:pic>
    </p:spTree>
    <p:extLst>
      <p:ext uri="{BB962C8B-B14F-4D97-AF65-F5344CB8AC3E}">
        <p14:creationId xmlns:p14="http://schemas.microsoft.com/office/powerpoint/2010/main" val="77102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7D6C5A-A84C-44C6-801F-3422E53F1A56}"/>
              </a:ext>
            </a:extLst>
          </p:cNvPr>
          <p:cNvSpPr/>
          <p:nvPr/>
        </p:nvSpPr>
        <p:spPr>
          <a:xfrm>
            <a:off x="5518254" y="542542"/>
            <a:ext cx="2853666" cy="707886"/>
          </a:xfrm>
          <a:prstGeom prst="rect">
            <a:avLst/>
          </a:prstGeom>
          <a:noFill/>
        </p:spPr>
        <p:txBody>
          <a:bodyPr wrap="none" lIns="91440" tIns="45720" rIns="91440" bIns="45720">
            <a:spAutoFit/>
          </a:bodyPr>
          <a:lstStyle/>
          <a:p>
            <a:pPr algn="ctr"/>
            <a:r>
              <a:rPr lang="en-US" sz="4000" b="0" cap="none" spc="0" dirty="0">
                <a:ln w="0"/>
                <a:solidFill>
                  <a:srgbClr val="00B0F0"/>
                </a:solidFill>
                <a:effectLst>
                  <a:outerShdw blurRad="38100" dist="19050" dir="2700000" algn="tl" rotWithShape="0">
                    <a:schemeClr val="dk1">
                      <a:alpha val="40000"/>
                    </a:schemeClr>
                  </a:outerShdw>
                </a:effectLst>
              </a:rPr>
              <a:t>LIMITATIONS</a:t>
            </a:r>
          </a:p>
        </p:txBody>
      </p:sp>
      <p:sp>
        <p:nvSpPr>
          <p:cNvPr id="3" name="TextBox 2">
            <a:extLst>
              <a:ext uri="{FF2B5EF4-FFF2-40B4-BE49-F238E27FC236}">
                <a16:creationId xmlns:a16="http://schemas.microsoft.com/office/drawing/2014/main" id="{977F74C2-E83A-4D13-8770-D38B46D682FF}"/>
              </a:ext>
            </a:extLst>
          </p:cNvPr>
          <p:cNvSpPr txBox="1"/>
          <p:nvPr/>
        </p:nvSpPr>
        <p:spPr>
          <a:xfrm>
            <a:off x="849086" y="1866134"/>
            <a:ext cx="7692571" cy="923330"/>
          </a:xfrm>
          <a:prstGeom prst="rect">
            <a:avLst/>
          </a:prstGeom>
          <a:noFill/>
        </p:spPr>
        <p:txBody>
          <a:bodyPr wrap="square" rtlCol="0">
            <a:spAutoFit/>
          </a:bodyPr>
          <a:lstStyle/>
          <a:p>
            <a:pPr marL="285750" indent="-285750">
              <a:buFont typeface="Arial" panose="020B0604020202020204" pitchFamily="34" charset="0"/>
              <a:buChar char="•"/>
            </a:pPr>
            <a:r>
              <a:rPr lang="en-IN" b="1" dirty="0"/>
              <a:t>Data privacy breach</a:t>
            </a:r>
          </a:p>
          <a:p>
            <a:pPr marL="285750" indent="-285750">
              <a:buFont typeface="Arial" panose="020B0604020202020204" pitchFamily="34" charset="0"/>
              <a:buChar char="•"/>
            </a:pPr>
            <a:r>
              <a:rPr lang="en-IN" b="1" dirty="0"/>
              <a:t>Low reliability</a:t>
            </a:r>
          </a:p>
          <a:p>
            <a:pPr marL="285750" indent="-285750">
              <a:buFont typeface="Arial" panose="020B0604020202020204" pitchFamily="34" charset="0"/>
              <a:buChar char="•"/>
            </a:pPr>
            <a:r>
              <a:rPr lang="en-US" b="1" dirty="0"/>
              <a:t>Lack of regulations in the AI in Face recognition systems</a:t>
            </a:r>
          </a:p>
        </p:txBody>
      </p:sp>
    </p:spTree>
    <p:extLst>
      <p:ext uri="{BB962C8B-B14F-4D97-AF65-F5344CB8AC3E}">
        <p14:creationId xmlns:p14="http://schemas.microsoft.com/office/powerpoint/2010/main" val="70481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0099FF"/>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C7732-76BD-4597-B053-23041DA92678}"/>
              </a:ext>
            </a:extLst>
          </p:cNvPr>
          <p:cNvSpPr/>
          <p:nvPr/>
        </p:nvSpPr>
        <p:spPr>
          <a:xfrm>
            <a:off x="448129" y="368371"/>
            <a:ext cx="7173695" cy="584775"/>
          </a:xfrm>
          <a:prstGeom prst="rect">
            <a:avLst/>
          </a:prstGeom>
          <a:noFill/>
        </p:spPr>
        <p:txBody>
          <a:bodyPr wrap="none" lIns="91440" tIns="45720" rIns="91440" bIns="45720">
            <a:spAutoFit/>
          </a:bodyPr>
          <a:lstStyle/>
          <a:p>
            <a:pPr algn="ctr"/>
            <a:r>
              <a:rPr lang="en-IN" sz="3200" b="1" dirty="0">
                <a:solidFill>
                  <a:srgbClr val="009999"/>
                </a:solidFill>
              </a:rPr>
              <a:t>SCOPE OF FACIAL RECOGNITION IN INDIA</a:t>
            </a:r>
            <a:endParaRPr lang="en-US" sz="8000" b="0" cap="none" spc="0" dirty="0">
              <a:ln w="0"/>
              <a:solidFill>
                <a:srgbClr val="009999"/>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A6DAEE06-775F-443A-B4EC-CB1C9E90B6FD}"/>
              </a:ext>
            </a:extLst>
          </p:cNvPr>
          <p:cNvSpPr txBox="1"/>
          <p:nvPr/>
        </p:nvSpPr>
        <p:spPr>
          <a:xfrm>
            <a:off x="448129" y="1124857"/>
            <a:ext cx="8345714"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Preventing the frauds at ATMs in India. A database of all customers with ATM cards in India can be created and facial recognition systems can be installed. So, whenever user will enter in ATM his photograph will be taken to permit the access after it is being matched with stored photo from the database.</a:t>
            </a:r>
          </a:p>
          <a:p>
            <a:pPr marL="285750" indent="-285750">
              <a:buFont typeface="Arial" panose="020B0604020202020204" pitchFamily="34" charset="0"/>
              <a:buChar char="•"/>
            </a:pPr>
            <a:r>
              <a:rPr lang="en-US" sz="1400" dirty="0"/>
              <a:t>Reporting duplicate voters in India.</a:t>
            </a:r>
          </a:p>
          <a:p>
            <a:pPr marL="285750" indent="-285750">
              <a:buFont typeface="Arial" panose="020B0604020202020204" pitchFamily="34" charset="0"/>
              <a:buChar char="•"/>
            </a:pPr>
            <a:r>
              <a:rPr lang="en-US" sz="1400" dirty="0"/>
              <a:t>Passport and visa verification can also be done using this technology.</a:t>
            </a:r>
          </a:p>
          <a:p>
            <a:pPr marL="285750" indent="-285750">
              <a:buFont typeface="Arial" panose="020B0604020202020204" pitchFamily="34" charset="0"/>
              <a:buChar char="•"/>
            </a:pPr>
            <a:r>
              <a:rPr lang="en-US" sz="1400" dirty="0"/>
              <a:t>driving license verification can be done using the same approach.</a:t>
            </a:r>
          </a:p>
          <a:p>
            <a:pPr marL="285750" indent="-285750">
              <a:buFont typeface="Arial" panose="020B0604020202020204" pitchFamily="34" charset="0"/>
              <a:buChar char="•"/>
            </a:pPr>
            <a:r>
              <a:rPr lang="en-US" sz="1400" dirty="0"/>
              <a:t>In </a:t>
            </a:r>
            <a:r>
              <a:rPr lang="en-US" sz="1400" dirty="0" err="1"/>
              <a:t>defence</a:t>
            </a:r>
            <a:r>
              <a:rPr lang="en-US" sz="1400" dirty="0"/>
              <a:t> ministry, airports, and all other important places the technology can be used to ensure better surveillance and security.</a:t>
            </a:r>
          </a:p>
          <a:p>
            <a:pPr marL="285750" indent="-285750">
              <a:buFont typeface="Arial" panose="020B0604020202020204" pitchFamily="34" charset="0"/>
              <a:buChar char="•"/>
            </a:pPr>
            <a:r>
              <a:rPr lang="en-US" sz="1400" dirty="0"/>
              <a:t>It can also be used during examinations such as Civil Services Exam, SSC, IIT, MBBS, and others to identify the candidates.</a:t>
            </a:r>
          </a:p>
          <a:p>
            <a:pPr marL="285750" indent="-285750">
              <a:buFont typeface="Arial" panose="020B0604020202020204" pitchFamily="34" charset="0"/>
              <a:buChar char="•"/>
            </a:pPr>
            <a:r>
              <a:rPr lang="en-US" sz="1400" dirty="0"/>
              <a:t>This system can be deployed for verification and attendance tracking at various government offices and corporates.</a:t>
            </a:r>
          </a:p>
          <a:p>
            <a:pPr marL="285750" indent="-285750">
              <a:buFont typeface="Arial" panose="020B0604020202020204" pitchFamily="34" charset="0"/>
              <a:buChar char="•"/>
            </a:pPr>
            <a:r>
              <a:rPr lang="en-US" sz="1400" dirty="0"/>
              <a:t>For access control verification and identification of authentic users it can also be installed in bank lockers and vaults.</a:t>
            </a:r>
          </a:p>
          <a:p>
            <a:pPr marL="285750" indent="-285750">
              <a:buFont typeface="Arial" panose="020B0604020202020204" pitchFamily="34" charset="0"/>
              <a:buChar char="•"/>
            </a:pPr>
            <a:r>
              <a:rPr lang="en-US" sz="1400" dirty="0"/>
              <a:t>For identification of criminals the system can be used by police force also.</a:t>
            </a:r>
            <a:endParaRPr lang="en-IN" sz="1400" dirty="0"/>
          </a:p>
        </p:txBody>
      </p:sp>
    </p:spTree>
    <p:extLst>
      <p:ext uri="{BB962C8B-B14F-4D97-AF65-F5344CB8AC3E}">
        <p14:creationId xmlns:p14="http://schemas.microsoft.com/office/powerpoint/2010/main" val="3511284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C11F1C-E244-43C8-8A87-9018619920F9}"/>
              </a:ext>
            </a:extLst>
          </p:cNvPr>
          <p:cNvSpPr/>
          <p:nvPr/>
        </p:nvSpPr>
        <p:spPr>
          <a:xfrm>
            <a:off x="399398" y="324828"/>
            <a:ext cx="3294236" cy="769441"/>
          </a:xfrm>
          <a:prstGeom prst="rect">
            <a:avLst/>
          </a:prstGeom>
          <a:noFill/>
        </p:spPr>
        <p:txBody>
          <a:bodyPr wrap="none" lIns="91440" tIns="45720" rIns="91440" bIns="45720">
            <a:spAutoFit/>
          </a:bodyPr>
          <a:lstStyle/>
          <a:p>
            <a:pPr algn="ctr"/>
            <a:r>
              <a:rPr lang="en-US" sz="4400" b="1" cap="none" spc="0" dirty="0">
                <a:ln w="0"/>
                <a:solidFill>
                  <a:schemeClr val="accent4">
                    <a:lumMod val="60000"/>
                    <a:lumOff val="40000"/>
                  </a:schemeClr>
                </a:solidFill>
                <a:effectLst>
                  <a:outerShdw blurRad="38100" dist="19050" dir="2700000" algn="tl" rotWithShape="0">
                    <a:schemeClr val="dk1">
                      <a:alpha val="40000"/>
                    </a:schemeClr>
                  </a:outerShdw>
                </a:effectLst>
              </a:rPr>
              <a:t>CONCLUSION</a:t>
            </a:r>
          </a:p>
        </p:txBody>
      </p:sp>
      <p:sp>
        <p:nvSpPr>
          <p:cNvPr id="3" name="TextBox 2">
            <a:extLst>
              <a:ext uri="{FF2B5EF4-FFF2-40B4-BE49-F238E27FC236}">
                <a16:creationId xmlns:a16="http://schemas.microsoft.com/office/drawing/2014/main" id="{726A8A5F-FAC1-4B26-A298-74C32FAA552E}"/>
              </a:ext>
            </a:extLst>
          </p:cNvPr>
          <p:cNvSpPr txBox="1"/>
          <p:nvPr/>
        </p:nvSpPr>
        <p:spPr>
          <a:xfrm>
            <a:off x="478971" y="1240971"/>
            <a:ext cx="8106229" cy="2585323"/>
          </a:xfrm>
          <a:prstGeom prst="rect">
            <a:avLst/>
          </a:prstGeom>
          <a:noFill/>
        </p:spPr>
        <p:txBody>
          <a:bodyPr wrap="square" rtlCol="0">
            <a:spAutoFit/>
          </a:bodyPr>
          <a:lstStyle/>
          <a:p>
            <a:r>
              <a:rPr lang="en-US" dirty="0"/>
              <a:t>Thus on completion of this project we have successfully made a FACIAL RECOGNITION ATTENDANCE SYSTEM which successfully detects faces and maps them into a .csv file. Thus this will enhance the attendance system and will ensure lesser errors and will in turn provide proper time management With the completion of this project we are extremely happy to have learnt the documentation and implementation of OpenCV and face-recognition libraries thus boosting the confidence to work in more projects related to it. It was indeed useful to have invested in this project as it taught us many new dependencies and also enabled us to be thorough with the Python implementation.</a:t>
            </a:r>
            <a:endParaRPr lang="en-IN" dirty="0"/>
          </a:p>
        </p:txBody>
      </p:sp>
    </p:spTree>
    <p:extLst>
      <p:ext uri="{BB962C8B-B14F-4D97-AF65-F5344CB8AC3E}">
        <p14:creationId xmlns:p14="http://schemas.microsoft.com/office/powerpoint/2010/main" val="4208171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rgbClr val="C00000"/>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5C1ECD-EF07-4585-B68B-C37978AEAE05}"/>
              </a:ext>
            </a:extLst>
          </p:cNvPr>
          <p:cNvSpPr/>
          <p:nvPr/>
        </p:nvSpPr>
        <p:spPr>
          <a:xfrm>
            <a:off x="2803665" y="2110085"/>
            <a:ext cx="3536673"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823261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C00000"/>
          </a:fgClr>
          <a:bgClr>
            <a:schemeClr val="bg1"/>
          </a:bgClr>
        </a:pattFill>
        <a:effectLst/>
      </p:bgPr>
    </p:bg>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5148140" y="887130"/>
            <a:ext cx="350818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C00000"/>
                </a:solidFill>
              </a:rPr>
              <a:t>WHAT IS IT ABOUT?</a:t>
            </a:r>
            <a:endParaRPr sz="3100" b="1" dirty="0">
              <a:solidFill>
                <a:srgbClr val="C00000"/>
              </a:solidFill>
            </a:endParaRPr>
          </a:p>
        </p:txBody>
      </p:sp>
      <p:sp>
        <p:nvSpPr>
          <p:cNvPr id="141" name="Google Shape;141;p14"/>
          <p:cNvSpPr txBox="1">
            <a:spLocks noGrp="1"/>
          </p:cNvSpPr>
          <p:nvPr>
            <p:ph type="body" idx="1"/>
          </p:nvPr>
        </p:nvSpPr>
        <p:spPr>
          <a:xfrm>
            <a:off x="629920" y="1801230"/>
            <a:ext cx="8188960" cy="181573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latin typeface="Verdana"/>
                <a:ea typeface="Verdana"/>
                <a:cs typeface="Verdana"/>
                <a:sym typeface="Verdana"/>
              </a:rPr>
              <a:t>In human interactions, the face is the most important factor as it contains important information about a person or individual. All humans have the ability to recognize individuals from their faces. The proposed solution is to develop a prototype of a system that will facilitate class control/attendance for students in a classroom by detecting the frontal faces of students. </a:t>
            </a:r>
            <a:endParaRPr sz="1800" dirty="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00B050"/>
          </a:fgClr>
          <a:bgClr>
            <a:schemeClr val="bg1"/>
          </a:bgClr>
        </a:pattFill>
        <a:effectLst/>
      </p:bgPr>
    </p:bg>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516290" y="664750"/>
            <a:ext cx="430066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00B050"/>
                </a:solidFill>
              </a:rPr>
              <a:t>WHY FACIAL RECOGNITION?</a:t>
            </a:r>
            <a:endParaRPr sz="3000" b="1" dirty="0">
              <a:solidFill>
                <a:srgbClr val="00B050"/>
              </a:solidFill>
            </a:endParaRPr>
          </a:p>
        </p:txBody>
      </p:sp>
      <p:sp>
        <p:nvSpPr>
          <p:cNvPr id="147" name="Google Shape;147;p15"/>
          <p:cNvSpPr txBox="1">
            <a:spLocks noGrp="1"/>
          </p:cNvSpPr>
          <p:nvPr>
            <p:ph type="body" idx="1"/>
          </p:nvPr>
        </p:nvSpPr>
        <p:spPr>
          <a:xfrm>
            <a:off x="1297500" y="1567550"/>
            <a:ext cx="670858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use of clickers, ID cards swiping and manually writing down names on a sheet of paper as a method to track student attendants has prompted this project to be carried out.. Also, a teacher will be able to tell if a student was honest as these methods mentioned can be used by anyone for 8 attendance records, but with the face detection and recognition system in place, it will be easy to tell if a student is actually present in the classroom or not. </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75000"/>
            </a:schemeClr>
          </a:fgClr>
          <a:bgClr>
            <a:schemeClr val="bg1"/>
          </a:bgClr>
        </a:pattFill>
        <a:effectLst/>
      </p:bgPr>
    </p:bg>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6280430" y="603605"/>
            <a:ext cx="181102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4">
                  <a:lumMod val="75000"/>
                </a:schemeClr>
              </a:solidFill>
            </a:endParaRPr>
          </a:p>
          <a:p>
            <a:pPr marL="0" lvl="0" indent="0" algn="l" rtl="0">
              <a:spcBef>
                <a:spcPts val="0"/>
              </a:spcBef>
              <a:spcAft>
                <a:spcPts val="0"/>
              </a:spcAft>
              <a:buNone/>
            </a:pPr>
            <a:r>
              <a:rPr lang="en" sz="2800" b="1" dirty="0">
                <a:solidFill>
                  <a:schemeClr val="accent4">
                    <a:lumMod val="75000"/>
                  </a:schemeClr>
                </a:solidFill>
              </a:rPr>
              <a:t>OBJECTIVE</a:t>
            </a:r>
            <a:endParaRPr sz="2800" b="1" dirty="0">
              <a:solidFill>
                <a:schemeClr val="accent4">
                  <a:lumMod val="75000"/>
                </a:schemeClr>
              </a:solidFill>
            </a:endParaRPr>
          </a:p>
        </p:txBody>
      </p:sp>
      <p:sp>
        <p:nvSpPr>
          <p:cNvPr id="153" name="Google Shape;153;p16"/>
          <p:cNvSpPr txBox="1">
            <a:spLocks noGrp="1"/>
          </p:cNvSpPr>
          <p:nvPr>
            <p:ph type="body" idx="1"/>
          </p:nvPr>
        </p:nvSpPr>
        <p:spPr>
          <a:xfrm>
            <a:off x="1052550" y="151770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To detect the face of the student at some accuracy and match it with the faces present in the database. </a:t>
            </a:r>
            <a:endParaRPr sz="1800" dirty="0"/>
          </a:p>
          <a:p>
            <a:pPr marL="0" lvl="0" indent="0" algn="l" rtl="0">
              <a:spcBef>
                <a:spcPts val="1600"/>
              </a:spcBef>
              <a:spcAft>
                <a:spcPts val="0"/>
              </a:spcAft>
              <a:buNone/>
            </a:pPr>
            <a:r>
              <a:rPr lang="en" sz="1800" dirty="0"/>
              <a:t>• To ensure the update in the database resulting in automatic facial attendance. </a:t>
            </a:r>
            <a:endParaRPr sz="1800" dirty="0"/>
          </a:p>
          <a:p>
            <a:pPr marL="0" lvl="0" indent="0" algn="l" rtl="0">
              <a:spcBef>
                <a:spcPts val="1600"/>
              </a:spcBef>
              <a:spcAft>
                <a:spcPts val="0"/>
              </a:spcAft>
              <a:buNone/>
            </a:pPr>
            <a:r>
              <a:rPr lang="en" sz="1800" dirty="0"/>
              <a:t>• Minimize the time and effort spent in oral or written attendance. </a:t>
            </a:r>
            <a:endParaRPr sz="1800" dirty="0"/>
          </a:p>
          <a:p>
            <a:pPr marL="0" lvl="0" indent="0" algn="l" rtl="0">
              <a:spcBef>
                <a:spcPts val="1600"/>
              </a:spcBef>
              <a:spcAft>
                <a:spcPts val="1600"/>
              </a:spcAft>
              <a:buNone/>
            </a:pPr>
            <a:r>
              <a:rPr lang="en" sz="1800" dirty="0"/>
              <a:t>• Reduce the human errors and enhance efficiency in attendance records.</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rgbClr val="7030A0"/>
          </a:fgClr>
          <a:bgClr>
            <a:schemeClr val="bg1"/>
          </a:bgClr>
        </a:pattFill>
        <a:effectLst/>
      </p:bgPr>
    </p:bg>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618914" y="615911"/>
            <a:ext cx="5581930" cy="571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7030A0"/>
                </a:solidFill>
              </a:rPr>
              <a:t>REQUIREMENTS AND TECH STACK USED</a:t>
            </a:r>
            <a:endParaRPr sz="2500" b="1" dirty="0">
              <a:solidFill>
                <a:srgbClr val="7030A0"/>
              </a:solidFill>
            </a:endParaRPr>
          </a:p>
          <a:p>
            <a:pPr marL="0" lvl="0" indent="0" algn="l" rtl="0">
              <a:spcBef>
                <a:spcPts val="0"/>
              </a:spcBef>
              <a:spcAft>
                <a:spcPts val="0"/>
              </a:spcAft>
              <a:buNone/>
            </a:pPr>
            <a:endParaRPr dirty="0">
              <a:solidFill>
                <a:srgbClr val="7030A0"/>
              </a:solidFill>
            </a:endParaRPr>
          </a:p>
        </p:txBody>
      </p:sp>
      <p:sp>
        <p:nvSpPr>
          <p:cNvPr id="159" name="Google Shape;159;p17"/>
          <p:cNvSpPr txBox="1">
            <a:spLocks noGrp="1"/>
          </p:cNvSpPr>
          <p:nvPr>
            <p:ph type="body" idx="1"/>
          </p:nvPr>
        </p:nvSpPr>
        <p:spPr>
          <a:xfrm>
            <a:off x="1297500" y="141959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The project is developed on Python and has been implemented using PyCharm. </a:t>
            </a:r>
            <a:endParaRPr sz="1800" dirty="0"/>
          </a:p>
          <a:p>
            <a:pPr marL="0" lvl="0" indent="0" algn="l" rtl="0">
              <a:spcBef>
                <a:spcPts val="1600"/>
              </a:spcBef>
              <a:spcAft>
                <a:spcPts val="0"/>
              </a:spcAft>
              <a:buNone/>
            </a:pPr>
            <a:r>
              <a:rPr lang="en" sz="1800" dirty="0"/>
              <a:t>The following are the few dependencies used:</a:t>
            </a:r>
            <a:endParaRPr sz="1800" dirty="0"/>
          </a:p>
          <a:p>
            <a:pPr marL="0" lvl="0" indent="0" algn="l" rtl="0">
              <a:spcBef>
                <a:spcPts val="1600"/>
              </a:spcBef>
              <a:spcAft>
                <a:spcPts val="0"/>
              </a:spcAft>
              <a:buNone/>
            </a:pPr>
            <a:r>
              <a:rPr lang="en" sz="1800" dirty="0"/>
              <a:t> • OpenCV</a:t>
            </a:r>
            <a:endParaRPr sz="1800" dirty="0"/>
          </a:p>
          <a:p>
            <a:pPr marL="0" lvl="0" indent="0" algn="l" rtl="0">
              <a:spcBef>
                <a:spcPts val="1600"/>
              </a:spcBef>
              <a:spcAft>
                <a:spcPts val="0"/>
              </a:spcAft>
              <a:buNone/>
            </a:pPr>
            <a:r>
              <a:rPr lang="en" sz="1800" dirty="0"/>
              <a:t> • NumPy </a:t>
            </a:r>
            <a:endParaRPr sz="1800" dirty="0"/>
          </a:p>
          <a:p>
            <a:pPr marL="0" lvl="0" indent="0" algn="l" rtl="0">
              <a:spcBef>
                <a:spcPts val="1600"/>
              </a:spcBef>
              <a:spcAft>
                <a:spcPts val="0"/>
              </a:spcAft>
              <a:buNone/>
            </a:pPr>
            <a:r>
              <a:rPr lang="en" sz="1800" dirty="0"/>
              <a:t>• face-recognition</a:t>
            </a:r>
            <a:endParaRPr sz="1800" dirty="0"/>
          </a:p>
          <a:p>
            <a:pPr marL="0" lvl="0" indent="0" algn="l" rtl="0">
              <a:spcBef>
                <a:spcPts val="1600"/>
              </a:spcBef>
              <a:spcAft>
                <a:spcPts val="1600"/>
              </a:spcAft>
              <a:buNone/>
            </a:pPr>
            <a:r>
              <a:rPr lang="en" sz="1800" dirty="0"/>
              <a:t> • os module in Python</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50000"/>
            </a:schemeClr>
          </a:fgClr>
          <a:bgClr>
            <a:schemeClr val="bg1"/>
          </a:bgClr>
        </a:pattFill>
        <a:effectLst/>
      </p:bgPr>
    </p:bg>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4416620" y="650995"/>
            <a:ext cx="395522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996600"/>
                </a:solidFill>
              </a:rPr>
              <a:t>DESIGN AND WORKFLOW</a:t>
            </a:r>
            <a:endParaRPr sz="2800" b="1" dirty="0">
              <a:solidFill>
                <a:srgbClr val="996600"/>
              </a:solidFill>
            </a:endParaRPr>
          </a:p>
          <a:p>
            <a:pPr marL="0" lvl="0" indent="0" algn="l" rtl="0">
              <a:spcBef>
                <a:spcPts val="0"/>
              </a:spcBef>
              <a:spcAft>
                <a:spcPts val="0"/>
              </a:spcAft>
              <a:buNone/>
            </a:pPr>
            <a:endParaRPr sz="2800" b="1" dirty="0">
              <a:solidFill>
                <a:srgbClr val="996600"/>
              </a:solidFill>
            </a:endParaRPr>
          </a:p>
        </p:txBody>
      </p:sp>
      <p:pic>
        <p:nvPicPr>
          <p:cNvPr id="166" name="Google Shape;166;p18"/>
          <p:cNvPicPr preferRelativeResize="0"/>
          <p:nvPr/>
        </p:nvPicPr>
        <p:blipFill>
          <a:blip r:embed="rId3">
            <a:alphaModFix/>
          </a:blip>
          <a:stretch>
            <a:fillRect/>
          </a:stretch>
        </p:blipFill>
        <p:spPr>
          <a:xfrm>
            <a:off x="1669062" y="1565095"/>
            <a:ext cx="5805876" cy="300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50000"/>
            </a:schemeClr>
          </a:fgClr>
          <a:bgClr>
            <a:schemeClr val="bg1"/>
          </a:bgClr>
        </a:pattFill>
        <a:effectLst/>
      </p:bgPr>
    </p:bg>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355600" y="342950"/>
            <a:ext cx="7973543"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chemeClr val="accent6">
                    <a:lumMod val="50000"/>
                  </a:schemeClr>
                </a:solidFill>
              </a:rPr>
              <a:t>HOW DETECTION OF FACE AND IT’S CLASSIFICATION WORKS?</a:t>
            </a:r>
            <a:endParaRPr sz="2800" b="1" dirty="0">
              <a:solidFill>
                <a:schemeClr val="accent6">
                  <a:lumMod val="50000"/>
                </a:schemeClr>
              </a:solidFill>
            </a:endParaRPr>
          </a:p>
        </p:txBody>
      </p:sp>
      <p:pic>
        <p:nvPicPr>
          <p:cNvPr id="172" name="Google Shape;172;p19"/>
          <p:cNvPicPr preferRelativeResize="0"/>
          <p:nvPr/>
        </p:nvPicPr>
        <p:blipFill>
          <a:blip r:embed="rId3">
            <a:alphaModFix/>
          </a:blip>
          <a:stretch>
            <a:fillRect/>
          </a:stretch>
        </p:blipFill>
        <p:spPr>
          <a:xfrm>
            <a:off x="1388539" y="1364851"/>
            <a:ext cx="6107899" cy="3435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4">
              <a:lumMod val="50000"/>
            </a:schemeClr>
          </a:fgClr>
          <a:bgClr>
            <a:schemeClr val="bg1"/>
          </a:bgClr>
        </a:pattFill>
        <a:effectLst/>
      </p:bgPr>
    </p:bg>
    <p:spTree>
      <p:nvGrpSpPr>
        <p:cNvPr id="1" name="Shape 176"/>
        <p:cNvGrpSpPr/>
        <p:nvPr/>
      </p:nvGrpSpPr>
      <p:grpSpPr>
        <a:xfrm>
          <a:off x="0" y="0"/>
          <a:ext cx="0" cy="0"/>
          <a:chOff x="0" y="0"/>
          <a:chExt cx="0" cy="0"/>
        </a:xfrm>
      </p:grpSpPr>
      <p:pic>
        <p:nvPicPr>
          <p:cNvPr id="177" name="Google Shape;177;p20"/>
          <p:cNvPicPr preferRelativeResize="0"/>
          <p:nvPr/>
        </p:nvPicPr>
        <p:blipFill>
          <a:blip r:embed="rId3">
            <a:alphaModFix/>
          </a:blip>
          <a:stretch>
            <a:fillRect/>
          </a:stretch>
        </p:blipFill>
        <p:spPr>
          <a:xfrm>
            <a:off x="933039" y="1040803"/>
            <a:ext cx="6891475" cy="3827474"/>
          </a:xfrm>
          <a:prstGeom prst="rect">
            <a:avLst/>
          </a:prstGeom>
          <a:noFill/>
          <a:ln>
            <a:noFill/>
          </a:ln>
        </p:spPr>
      </p:pic>
      <p:sp>
        <p:nvSpPr>
          <p:cNvPr id="178" name="Google Shape;178;p20"/>
          <p:cNvSpPr txBox="1"/>
          <p:nvPr/>
        </p:nvSpPr>
        <p:spPr>
          <a:xfrm>
            <a:off x="4710678" y="275223"/>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4">
                    <a:lumMod val="75000"/>
                  </a:schemeClr>
                </a:solidFill>
                <a:latin typeface="Lato"/>
                <a:ea typeface="Lato"/>
                <a:cs typeface="Lato"/>
                <a:sym typeface="Lato"/>
              </a:rPr>
              <a:t>DOES IT RECOGNIZE ?</a:t>
            </a:r>
            <a:endParaRPr sz="2800" dirty="0">
              <a:solidFill>
                <a:schemeClr val="accent4">
                  <a:lumMod val="75000"/>
                </a:schemeClr>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rgbClr val="990033"/>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07A818-5E92-44F3-A2D3-66C5A5154C32}"/>
              </a:ext>
            </a:extLst>
          </p:cNvPr>
          <p:cNvSpPr/>
          <p:nvPr/>
        </p:nvSpPr>
        <p:spPr>
          <a:xfrm>
            <a:off x="255736" y="259514"/>
            <a:ext cx="6513450" cy="707886"/>
          </a:xfrm>
          <a:prstGeom prst="rect">
            <a:avLst/>
          </a:prstGeom>
          <a:noFill/>
        </p:spPr>
        <p:txBody>
          <a:bodyPr wrap="none" lIns="91440" tIns="45720" rIns="91440" bIns="45720">
            <a:spAutoFit/>
          </a:bodyPr>
          <a:lstStyle/>
          <a:p>
            <a:pPr algn="ctr"/>
            <a:r>
              <a:rPr lang="en-US" sz="4000" b="0" cap="none" spc="0" dirty="0">
                <a:ln w="0"/>
                <a:solidFill>
                  <a:srgbClr val="CC0066"/>
                </a:solidFill>
                <a:effectLst>
                  <a:outerShdw blurRad="38100" dist="19050" dir="2700000" algn="tl" rotWithShape="0">
                    <a:schemeClr val="dk1">
                      <a:alpha val="40000"/>
                    </a:schemeClr>
                  </a:outerShdw>
                </a:effectLst>
              </a:rPr>
              <a:t>ORIGINAL WORKING SAMPLES</a:t>
            </a:r>
          </a:p>
        </p:txBody>
      </p:sp>
      <p:pic>
        <p:nvPicPr>
          <p:cNvPr id="4" name="Picture 3">
            <a:extLst>
              <a:ext uri="{FF2B5EF4-FFF2-40B4-BE49-F238E27FC236}">
                <a16:creationId xmlns:a16="http://schemas.microsoft.com/office/drawing/2014/main" id="{AEC9347D-7751-4A28-9913-00CA4D02F96F}"/>
              </a:ext>
            </a:extLst>
          </p:cNvPr>
          <p:cNvPicPr>
            <a:picLocks noChangeAspect="1"/>
          </p:cNvPicPr>
          <p:nvPr/>
        </p:nvPicPr>
        <p:blipFill>
          <a:blip r:embed="rId2"/>
          <a:stretch>
            <a:fillRect/>
          </a:stretch>
        </p:blipFill>
        <p:spPr>
          <a:xfrm>
            <a:off x="1291772" y="1006407"/>
            <a:ext cx="6671854" cy="3750787"/>
          </a:xfrm>
          <a:prstGeom prst="rect">
            <a:avLst/>
          </a:prstGeom>
        </p:spPr>
      </p:pic>
    </p:spTree>
    <p:extLst>
      <p:ext uri="{BB962C8B-B14F-4D97-AF65-F5344CB8AC3E}">
        <p14:creationId xmlns:p14="http://schemas.microsoft.com/office/powerpoint/2010/main" val="1451447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627</Words>
  <Application>Microsoft Office PowerPoint</Application>
  <PresentationFormat>On-screen Show (16:9)</PresentationFormat>
  <Paragraphs>45</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Lato</vt:lpstr>
      <vt:lpstr>Verdana</vt:lpstr>
      <vt:lpstr>Calibri Light</vt:lpstr>
      <vt:lpstr>Office Theme</vt:lpstr>
      <vt:lpstr>FACIAL RECOGNITION ATTENDANCE  SYSTEM</vt:lpstr>
      <vt:lpstr>WHAT IS IT ABOUT?</vt:lpstr>
      <vt:lpstr>WHY FACIAL RECOGNITION?</vt:lpstr>
      <vt:lpstr> OBJECTIVE</vt:lpstr>
      <vt:lpstr>REQUIREMENTS AND TECH STACK USED </vt:lpstr>
      <vt:lpstr>DESIGN AND WORKFLOW </vt:lpstr>
      <vt:lpstr>HOW DETECTION OF FACE AND IT’S CLASSIFICATION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ATTENDANCE  SYSTEM</dc:title>
  <cp:lastModifiedBy>Bikrant Sen</cp:lastModifiedBy>
  <cp:revision>5</cp:revision>
  <dcterms:modified xsi:type="dcterms:W3CDTF">2020-11-20T15:24:25Z</dcterms:modified>
</cp:coreProperties>
</file>